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handoutMasterIdLst>
    <p:handoutMasterId r:id="rId17"/>
  </p:handoutMasterIdLst>
  <p:sldIdLst>
    <p:sldId id="256" r:id="rId3"/>
    <p:sldId id="257" r:id="rId4"/>
    <p:sldId id="258" r:id="rId5"/>
    <p:sldId id="259" r:id="rId7"/>
    <p:sldId id="282" r:id="rId8"/>
    <p:sldId id="283" r:id="rId9"/>
    <p:sldId id="284" r:id="rId10"/>
    <p:sldId id="285" r:id="rId11"/>
    <p:sldId id="288" r:id="rId12"/>
    <p:sldId id="289" r:id="rId13"/>
    <p:sldId id="286" r:id="rId14"/>
    <p:sldId id="287" r:id="rId15"/>
    <p:sldId id="279" r:id="rId16"/>
  </p:sldIdLst>
  <p:sldSz cx="12192000" cy="6858000"/>
  <p:notesSz cx="6858000" cy="9144000"/>
  <p:embeddedFontLst>
    <p:embeddedFont>
      <p:font typeface="MiSans" panose="00000500000000000000" charset="-122"/>
      <p:regular r:id="rId22"/>
    </p:embeddedFont>
    <p:embeddedFont>
      <p:font typeface="黑体" panose="02010609060101010101" charset="-122"/>
      <p:regular r:id="rId23"/>
    </p:embeddedFont>
  </p:embeddedFontLst>
  <p:custDataLst>
    <p:tags r:id="rId2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邹 一和" initials="邹" lastIdx="1" clrIdx="0"/>
  <p:cmAuthor id="2" name="一和 邹" initials="一和" lastIdx="1" clrIdx="1"/>
  <p:cmAuthor id="3" name="wang jian" initials="wj" lastIdx="2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9717"/>
    <a:srgbClr val="3A3A3A"/>
    <a:srgbClr val="FE9B1C"/>
    <a:srgbClr val="FCAD36"/>
    <a:srgbClr val="5997E0"/>
    <a:srgbClr val="D0F0FB"/>
    <a:srgbClr val="F9EBD4"/>
    <a:srgbClr val="EBCFB4"/>
    <a:srgbClr val="DCA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gs" Target="tags/tag2.xml"/><Relationship Id="rId23" Type="http://schemas.openxmlformats.org/officeDocument/2006/relationships/font" Target="fonts/font2.fntdata"/><Relationship Id="rId22" Type="http://schemas.openxmlformats.org/officeDocument/2006/relationships/font" Target="fonts/font1.fntdata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2.xml"/><Relationship Id="rId1" Type="http://schemas.openxmlformats.org/officeDocument/2006/relationships/package" Target="../embeddings/Workbook2.xlsx"/></Relationships>
</file>

<file path=ppt/charts/_rels/chart3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3.xml"/><Relationship Id="rId1" Type="http://schemas.openxmlformats.org/officeDocument/2006/relationships/package" Target="../embeddings/Workbook3.xlsx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themeOverride" Target="../theme/themeOverride4.xml"/><Relationship Id="rId1" Type="http://schemas.openxmlformats.org/officeDocument/2006/relationships/package" Target="../embeddings/Workbook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87796395826747"/>
          <c:y val="0.0528473804100228"/>
          <c:w val="0.624407208346506"/>
          <c:h val="0.899772209567198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b6c264ad-896c-4ae2-86da-071258d720bd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0"/>
          <c:dPt>
            <c:idx val="0"/>
            <c:bubble3D val="0"/>
            <c:explosion val="5"/>
            <c:spPr>
              <a:gradFill>
                <a:gsLst>
                  <a:gs pos="0">
                    <a:srgbClr val="FCAD36"/>
                  </a:gs>
                  <a:gs pos="99000">
                    <a:srgbClr val="FE9B1C"/>
                  </a:gs>
                </a:gsLst>
                <a:lin ang="4800000" scaled="0"/>
              </a:gradFill>
              <a:ln w="12700">
                <a:noFill/>
              </a:ln>
              <a:effectLst>
                <a:outerShdw blurRad="254000" dist="63500" dir="2700000" algn="tl" rotWithShape="0">
                  <a:srgbClr val="FCAD36">
                    <a:alpha val="65000"/>
                  </a:srgbClr>
                </a:outerShdw>
              </a:effectLst>
              <a:scene3d>
                <a:camera prst="orthographicFront"/>
                <a:lightRig rig="threePt" dir="t"/>
              </a:scene3d>
              <a:sp3d contourW="12700">
                <a:bevelT w="127000" h="127000"/>
                <a:bevelB w="127000" h="127000"/>
              </a:sp3d>
            </c:spPr>
          </c:dPt>
          <c:dPt>
            <c:idx val="1"/>
            <c:bubble3D val="0"/>
            <c:spPr>
              <a:solidFill>
                <a:sysClr val="windowText" lastClr="000000">
                  <a:lumMod val="75000"/>
                  <a:lumOff val="25000"/>
                </a:sysClr>
              </a:solidFill>
              <a:ln w="19050" cmpd="sng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</a:ln>
              <a:effectLst/>
              <a:scene3d>
                <a:camera prst="orthographicFront"/>
                <a:lightRig rig="threePt" dir="t"/>
              </a:scene3d>
              <a:sp3d contourW="19050">
                <a:bevelT w="127000" h="127000"/>
                <a:bevelB w="127000" h="127000"/>
              </a:sp3d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中国</c:v>
                </c:pt>
                <c:pt idx="1">
                  <c:v>其他国家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0.44</c:v>
                </c:pt>
                <c:pt idx="1" c:formatCode="0%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f517ab1-2972-441f-8c9e-a2170d235417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0"/>
          <c:dPt>
            <c:idx val="0"/>
            <c:bubble3D val="0"/>
            <c:explosion val="5"/>
            <c:spPr>
              <a:gradFill>
                <a:gsLst>
                  <a:gs pos="0">
                    <a:srgbClr val="FCAD36"/>
                  </a:gs>
                  <a:gs pos="99000">
                    <a:srgbClr val="FE9B1C"/>
                  </a:gs>
                </a:gsLst>
                <a:lin ang="4800000" scaled="0"/>
              </a:gradFill>
              <a:ln w="12700">
                <a:noFill/>
              </a:ln>
              <a:effectLst>
                <a:outerShdw blurRad="254000" dist="63500" dir="2700000" algn="tl" rotWithShape="0">
                  <a:srgbClr val="FCAD36">
                    <a:alpha val="65000"/>
                  </a:srgbClr>
                </a:outerShdw>
              </a:effectLst>
              <a:scene3d>
                <a:camera prst="orthographicFront"/>
                <a:lightRig rig="threePt" dir="t"/>
              </a:scene3d>
              <a:sp3d contourW="12700">
                <a:bevelT w="127000" h="127000"/>
                <a:bevelB w="127000" h="127000"/>
              </a:sp3d>
            </c:spPr>
          </c:dPt>
          <c:dPt>
            <c:idx val="1"/>
            <c:bubble3D val="0"/>
            <c:spPr>
              <a:solidFill>
                <a:sysClr val="windowText" lastClr="000000">
                  <a:lumMod val="75000"/>
                  <a:lumOff val="25000"/>
                </a:sysClr>
              </a:solidFill>
              <a:ln w="19050" cmpd="sng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</a:ln>
              <a:effectLst/>
              <a:scene3d>
                <a:camera prst="orthographicFront"/>
                <a:lightRig rig="threePt" dir="t"/>
              </a:scene3d>
              <a:sp3d contourW="19050">
                <a:bevelT w="127000" h="127000"/>
                <a:bevelB w="127000" h="127000"/>
              </a:sp3d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中国</c:v>
                </c:pt>
                <c:pt idx="1">
                  <c:v>其他国家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0.36</c:v>
                </c:pt>
                <c:pt idx="1" c:formatCode="0%">
                  <c:v>0.65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7c379bc9-3c09-487e-915d-c97e4aafc294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61397407524502"/>
          <c:y val="0.0476082004555809"/>
          <c:w val="0.624407208346506"/>
          <c:h val="0.89977220956719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列2</c:v>
                </c:pt>
              </c:strCache>
            </c:strRef>
          </c:tx>
          <c:explosion val="0"/>
          <c:dPt>
            <c:idx val="0"/>
            <c:bubble3D val="0"/>
            <c:explosion val="5"/>
            <c:spPr>
              <a:gradFill>
                <a:gsLst>
                  <a:gs pos="0">
                    <a:srgbClr val="FCAD36"/>
                  </a:gs>
                  <a:gs pos="99000">
                    <a:srgbClr val="FE9B1C"/>
                  </a:gs>
                </a:gsLst>
                <a:lin ang="4800000" scaled="0"/>
              </a:gradFill>
              <a:ln w="12700">
                <a:noFill/>
              </a:ln>
              <a:effectLst>
                <a:outerShdw blurRad="254000" dist="63500" dir="2700000" algn="tl" rotWithShape="0">
                  <a:srgbClr val="FCAD36">
                    <a:alpha val="65000"/>
                  </a:srgbClr>
                </a:outerShdw>
              </a:effectLst>
              <a:scene3d>
                <a:camera prst="orthographicFront"/>
                <a:lightRig rig="threePt" dir="t"/>
              </a:scene3d>
              <a:sp3d contourW="12700">
                <a:bevelT w="127000" h="127000"/>
                <a:bevelB w="127000" h="127000"/>
              </a:sp3d>
            </c:spPr>
          </c:dPt>
          <c:dPt>
            <c:idx val="1"/>
            <c:bubble3D val="0"/>
            <c:spPr>
              <a:solidFill>
                <a:sysClr val="windowText" lastClr="000000">
                  <a:lumMod val="75000"/>
                  <a:lumOff val="25000"/>
                </a:sysClr>
              </a:solidFill>
              <a:ln w="19050" cmpd="sng">
                <a:solidFill>
                  <a:sysClr val="windowText" lastClr="000000">
                    <a:lumMod val="65000"/>
                    <a:lumOff val="35000"/>
                  </a:sysClr>
                </a:solidFill>
                <a:prstDash val="solid"/>
              </a:ln>
              <a:effectLst/>
              <a:scene3d>
                <a:camera prst="orthographicFront"/>
                <a:lightRig rig="threePt" dir="t"/>
              </a:scene3d>
              <a:sp3d contourW="19050">
                <a:bevelT w="127000" h="127000"/>
                <a:bevelB w="127000" h="127000"/>
              </a:sp3d>
            </c:spPr>
          </c:dPt>
          <c:dLbls>
            <c:delete val="1"/>
          </c:dLbls>
          <c:cat>
            <c:strRef>
              <c:f>Sheet1!$A$2:$A$3</c:f>
              <c:strCache>
                <c:ptCount val="2"/>
                <c:pt idx="0">
                  <c:v>中国</c:v>
                </c:pt>
                <c:pt idx="1">
                  <c:v>其他国家</c:v>
                </c:pt>
              </c:strCache>
            </c:strRef>
          </c:cat>
          <c:val>
            <c:numRef>
              <c:f>Sheet1!$B$2:$B$3</c:f>
              <c:numCache>
                <c:formatCode>0.00%</c:formatCode>
                <c:ptCount val="2"/>
                <c:pt idx="0">
                  <c:v>0.2</c:v>
                </c:pt>
                <c:pt idx="1" c:formatCode="0%">
                  <c:v>0.5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2"/>
      </c:doughnutChart>
      <c:spPr>
        <a:noFill/>
        <a:ln w="25400">
          <a:noFill/>
        </a:ln>
        <a:effectLst/>
      </c:spPr>
    </c:plotArea>
    <c:plotVisOnly val="1"/>
    <c:dispBlanksAs val="gap"/>
    <c:showDLblsOverMax val="0"/>
    <c:extLst>
      <c:ext uri="{0b15fc19-7d7d-44ad-8c2d-2c3a37ce22c3}">
        <chartProps xmlns="https://web.wps.cn/et/2018/main" chartId="{5f517ab1-2972-441f-8c9e-a2170d235417}"/>
      </c:ext>
    </c:extLst>
  </c:chart>
  <c:spPr>
    <a:noFill/>
    <a:ln>
      <a:noFill/>
    </a:ln>
    <a:effectLst/>
  </c:spPr>
  <c:txPr>
    <a:bodyPr/>
    <a:lstStyle/>
    <a:p>
      <a:pPr>
        <a:defRPr lang="zh-CN" sz="8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cs typeface="MiSans" panose="00000500000000000000" charset="-122"/>
              </a:rPr>
            </a:fld>
            <a:endParaRPr lang="zh-CN" altLang="en-US">
              <a:cs typeface="MiSans" panose="00000500000000000000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cs typeface="MiSans" panose="00000500000000000000" charset="-122"/>
              </a:rPr>
            </a:fld>
            <a:endParaRPr lang="zh-CN" altLang="en-US">
              <a:cs typeface="MiSans" panose="00000500000000000000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Sans" panose="00000500000000000000" charset="-122"/>
        <a:ea typeface="MiSans" panose="00000500000000000000" charset="-122"/>
        <a:cs typeface="MiSans" panose="00000500000000000000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MiSans" panose="00000500000000000000" charset="-122"/>
          <a:ea typeface="MiSans" panose="00000500000000000000" charset="-122"/>
          <a:cs typeface="MiSans" panose="00000500000000000000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.xml"/><Relationship Id="rId4" Type="http://schemas.openxmlformats.org/officeDocument/2006/relationships/chart" Target="../charts/chart4.xml"/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chart" Target="../charts/char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pexels-pixabay-220201"/>
          <p:cNvPicPr>
            <a:picLocks noChangeAspect="1"/>
          </p:cNvPicPr>
          <p:nvPr/>
        </p:nvPicPr>
        <p:blipFill>
          <a:blip r:embed="rId1">
            <a:alphaModFix amt="60000"/>
          </a:blip>
          <a:stretch>
            <a:fillRect/>
          </a:stretch>
        </p:blipFill>
        <p:spPr>
          <a:xfrm>
            <a:off x="0" y="3286125"/>
            <a:ext cx="12192000" cy="811339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1158875" y="1337310"/>
            <a:ext cx="463296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数据分析报告</a:t>
            </a:r>
            <a:endParaRPr lang="zh-CN" altLang="en-US" sz="5400" b="1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456055" y="907415"/>
            <a:ext cx="445198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Data Analysis Reports</a:t>
            </a:r>
            <a:endParaRPr lang="en-US" altLang="zh-CN" sz="2400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1285875" y="2595880"/>
            <a:ext cx="2620010" cy="454025"/>
          </a:xfrm>
          <a:prstGeom prst="roundRect">
            <a:avLst>
              <a:gd name="adj" fmla="val 50000"/>
            </a:avLst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96695" y="2608580"/>
            <a:ext cx="225806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2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汇报人</a:t>
            </a:r>
            <a:r>
              <a:rPr lang="en-US" altLang="zh-CN" sz="22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 | </a:t>
            </a:r>
            <a:r>
              <a:rPr lang="zh-CN" altLang="en-US" sz="22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乐豆芽</a:t>
            </a:r>
            <a:endParaRPr lang="zh-CN" altLang="en-US" sz="2200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17" name="十字形 16"/>
          <p:cNvSpPr/>
          <p:nvPr/>
        </p:nvSpPr>
        <p:spPr>
          <a:xfrm>
            <a:off x="1285875" y="1058545"/>
            <a:ext cx="158115" cy="158115"/>
          </a:xfrm>
          <a:prstGeom prst="plus">
            <a:avLst>
              <a:gd name="adj" fmla="val 38152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MiSans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900">
                <a:solidFill>
                  <a:schemeClr val="bg1"/>
                </a:solidFill>
              </a:rPr>
              <a:t>学习了自动化的脚本</a:t>
            </a:r>
            <a:r>
              <a:rPr lang="en-US" altLang="zh-CN" sz="2900">
                <a:solidFill>
                  <a:schemeClr val="bg1"/>
                </a:solidFill>
              </a:rPr>
              <a:t>makefile</a:t>
            </a:r>
            <a:endParaRPr lang="en-US" altLang="zh-CN" sz="2900">
              <a:solidFill>
                <a:schemeClr val="bg1"/>
              </a:solidFill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07745" y="1550035"/>
            <a:ext cx="8095615" cy="4351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703580"/>
            <a:ext cx="10515600" cy="5473700"/>
          </a:xfrm>
        </p:spPr>
        <p:txBody>
          <a:bodyPr/>
          <a:p>
            <a:pPr marL="0" indent="0">
              <a:buNone/>
            </a:pPr>
            <a:r>
              <a:rPr lang="en-US" altLang="zh-CN">
                <a:solidFill>
                  <a:schemeClr val="bg1"/>
                </a:solidFill>
              </a:rPr>
              <a:t>  </a:t>
            </a:r>
            <a:r>
              <a:rPr lang="zh-CN" altLang="en-US">
                <a:solidFill>
                  <a:schemeClr val="bg1"/>
                </a:solidFill>
              </a:rPr>
              <a:t>开发过程中学习了如何写开发日志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-1276" t="14254"/>
          <a:stretch>
            <a:fillRect/>
          </a:stretch>
        </p:blipFill>
        <p:spPr>
          <a:xfrm>
            <a:off x="1136015" y="1591310"/>
            <a:ext cx="8759825" cy="39865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3" name="副标题 32"/>
          <p:cNvSpPr>
            <a:spLocks noGrp="1"/>
          </p:cNvSpPr>
          <p:nvPr/>
        </p:nvSpPr>
        <p:spPr>
          <a:xfrm>
            <a:off x="756920" y="357505"/>
            <a:ext cx="11100435" cy="8629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40000"/>
              </a:lnSpc>
            </a:pPr>
            <a:r>
              <a:rPr lang="en-US" altLang="zh-CN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4. </a:t>
            </a:r>
            <a:r>
              <a:rPr lang="zh-CN" altLang="en-US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结果</a:t>
            </a:r>
            <a:endParaRPr lang="zh-CN" altLang="en-US" sz="3600" dirty="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  <a:sym typeface="+mn-ea"/>
            </a:endParaRPr>
          </a:p>
        </p:txBody>
      </p:sp>
      <p:pic>
        <p:nvPicPr>
          <p:cNvPr id="5" name="图片 4" descr="chart1_zero_intersection_cn"/>
          <p:cNvPicPr>
            <a:picLocks noChangeAspect="1"/>
          </p:cNvPicPr>
          <p:nvPr/>
        </p:nvPicPr>
        <p:blipFill>
          <a:blip r:embed="rId1"/>
          <a:srcRect l="-116" t="16372" r="-16273" b="17724"/>
          <a:stretch>
            <a:fillRect/>
          </a:stretch>
        </p:blipFill>
        <p:spPr>
          <a:xfrm>
            <a:off x="5400040" y="1724025"/>
            <a:ext cx="9031605" cy="3409315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643890" y="1749425"/>
            <a:ext cx="5148580" cy="4342130"/>
            <a:chOff x="5166" y="1512"/>
            <a:chExt cx="9440" cy="7961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41" y="1512"/>
              <a:ext cx="9365" cy="5891"/>
            </a:xfrm>
            <a:prstGeom prst="rect">
              <a:avLst/>
            </a:prstGeom>
          </p:spPr>
        </p:pic>
        <p:grpSp>
          <p:nvGrpSpPr>
            <p:cNvPr id="9" name="组合 8"/>
            <p:cNvGrpSpPr/>
            <p:nvPr/>
          </p:nvGrpSpPr>
          <p:grpSpPr>
            <a:xfrm>
              <a:off x="5166" y="7475"/>
              <a:ext cx="9440" cy="1999"/>
              <a:chOff x="10754" y="2584"/>
              <a:chExt cx="8446" cy="1999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54" y="3487"/>
                <a:ext cx="8447" cy="1096"/>
              </a:xfrm>
              <a:prstGeom prst="rect">
                <a:avLst/>
              </a:prstGeom>
            </p:spPr>
          </p:pic>
          <p:pic>
            <p:nvPicPr>
              <p:cNvPr id="8" name="图片 7"/>
              <p:cNvPicPr>
                <a:picLocks noChangeAspect="1"/>
              </p:cNvPicPr>
              <p:nvPr/>
            </p:nvPicPr>
            <p:blipFill>
              <a:blip r:embed="rId4"/>
              <a:srcRect l="786" r="56005"/>
              <a:stretch>
                <a:fillRect/>
              </a:stretch>
            </p:blipFill>
            <p:spPr>
              <a:xfrm>
                <a:off x="10829" y="2584"/>
                <a:ext cx="8296" cy="903"/>
              </a:xfrm>
              <a:prstGeom prst="rect">
                <a:avLst/>
              </a:prstGeom>
            </p:spPr>
          </p:pic>
        </p:grpSp>
      </p:grpSp>
      <p:cxnSp>
        <p:nvCxnSpPr>
          <p:cNvPr id="11" name="直接连接符 10"/>
          <p:cNvCxnSpPr/>
          <p:nvPr/>
        </p:nvCxnSpPr>
        <p:spPr>
          <a:xfrm>
            <a:off x="6096000" y="111760"/>
            <a:ext cx="0" cy="68199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图片 9" descr="pexels-pixabay-220201"/>
          <p:cNvPicPr>
            <a:picLocks noChangeAspect="1"/>
          </p:cNvPicPr>
          <p:nvPr/>
        </p:nvPicPr>
        <p:blipFill>
          <a:blip r:embed="rId1">
            <a:alphaModFix amt="60000"/>
          </a:blip>
          <a:stretch>
            <a:fillRect/>
          </a:stretch>
        </p:blipFill>
        <p:spPr>
          <a:xfrm>
            <a:off x="0" y="3449955"/>
            <a:ext cx="12190730" cy="8112760"/>
          </a:xfrm>
          <a:prstGeom prst="rect">
            <a:avLst/>
          </a:prstGeom>
        </p:spPr>
      </p:pic>
      <p:sp>
        <p:nvSpPr>
          <p:cNvPr id="22" name="副标题 63"/>
          <p:cNvSpPr>
            <a:spLocks noGrp="1"/>
          </p:cNvSpPr>
          <p:nvPr/>
        </p:nvSpPr>
        <p:spPr>
          <a:xfrm>
            <a:off x="3830320" y="2695575"/>
            <a:ext cx="4530090" cy="10102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00000"/>
              </a:lnSpc>
            </a:pPr>
            <a:r>
              <a:rPr lang="zh-CN" altLang="en-US" sz="3200" b="1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感谢观看</a:t>
            </a:r>
            <a:endParaRPr lang="zh-CN" altLang="en-US" sz="28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  <a:p>
            <a:pPr algn="ctr">
              <a:lnSpc>
                <a:spcPct val="100000"/>
              </a:lnSpc>
            </a:pPr>
            <a:r>
              <a:rPr lang="en-US" altLang="zh-CN" sz="20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THANKS</a:t>
            </a:r>
            <a:endParaRPr lang="en-US" altLang="zh-CN" sz="20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8" name="图片 7" descr="pexels-pixabay-22020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alphaModFix amt="40000"/>
          </a:blip>
          <a:stretch>
            <a:fillRect/>
          </a:stretch>
        </p:blipFill>
        <p:spPr>
          <a:xfrm rot="18420000" flipH="1">
            <a:off x="6894830" y="1848485"/>
            <a:ext cx="8298180" cy="5522595"/>
          </a:xfrm>
          <a:prstGeom prst="rect">
            <a:avLst/>
          </a:prstGeom>
        </p:spPr>
      </p:pic>
      <p:grpSp>
        <p:nvGrpSpPr>
          <p:cNvPr id="22" name="组合 21"/>
          <p:cNvGrpSpPr/>
          <p:nvPr/>
        </p:nvGrpSpPr>
        <p:grpSpPr>
          <a:xfrm>
            <a:off x="957580" y="2075180"/>
            <a:ext cx="2380615" cy="1717040"/>
            <a:chOff x="7912" y="4239"/>
            <a:chExt cx="3749" cy="2704"/>
          </a:xfrm>
        </p:grpSpPr>
        <p:sp>
          <p:nvSpPr>
            <p:cNvPr id="9" name="文本框 8"/>
            <p:cNvSpPr txBox="1"/>
            <p:nvPr/>
          </p:nvSpPr>
          <p:spPr>
            <a:xfrm>
              <a:off x="8301" y="4239"/>
              <a:ext cx="2544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 b="1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项目概括</a:t>
              </a:r>
              <a:endParaRPr lang="zh-CN" altLang="en-US" sz="2800" b="1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8301" y="4975"/>
              <a:ext cx="3360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Project summary</a:t>
              </a:r>
              <a:endParaRPr lang="en-US" altLang="zh-CN" sz="20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7" name="十字形 16"/>
            <p:cNvSpPr/>
            <p:nvPr/>
          </p:nvSpPr>
          <p:spPr>
            <a:xfrm>
              <a:off x="7912" y="4466"/>
              <a:ext cx="249" cy="249"/>
            </a:xfrm>
            <a:prstGeom prst="plus">
              <a:avLst>
                <a:gd name="adj" fmla="val 3815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8301" y="6121"/>
              <a:ext cx="336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28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01</a:t>
              </a:r>
              <a:endParaRPr lang="en-US" sz="28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955040" y="4431030"/>
            <a:ext cx="4932680" cy="1728470"/>
            <a:chOff x="9839" y="4239"/>
            <a:chExt cx="7768" cy="2722"/>
          </a:xfrm>
        </p:grpSpPr>
        <p:sp>
          <p:nvSpPr>
            <p:cNvPr id="11" name="文本框 10"/>
            <p:cNvSpPr txBox="1"/>
            <p:nvPr/>
          </p:nvSpPr>
          <p:spPr>
            <a:xfrm>
              <a:off x="10196" y="4239"/>
              <a:ext cx="7411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 b="1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  <a:sym typeface="+mn-ea"/>
                </a:rPr>
                <a:t>工程化与代码规范</a:t>
              </a:r>
              <a:endParaRPr lang="zh-CN" altLang="en-US" sz="2800" b="1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196" y="4975"/>
              <a:ext cx="6864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Engineering and coding standards</a:t>
              </a:r>
              <a:endParaRPr lang="en-US" altLang="zh-CN" sz="20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196" y="6139"/>
              <a:ext cx="336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28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03</a:t>
              </a:r>
              <a:endParaRPr lang="en-US" sz="28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20" name="十字形 19"/>
            <p:cNvSpPr/>
            <p:nvPr/>
          </p:nvSpPr>
          <p:spPr>
            <a:xfrm>
              <a:off x="9839" y="4489"/>
              <a:ext cx="249" cy="249"/>
            </a:xfrm>
            <a:prstGeom prst="plus">
              <a:avLst>
                <a:gd name="adj" fmla="val 3815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5093335" y="2075180"/>
            <a:ext cx="3536950" cy="1728470"/>
            <a:chOff x="14702" y="4239"/>
            <a:chExt cx="5570" cy="2722"/>
          </a:xfrm>
        </p:grpSpPr>
        <p:sp>
          <p:nvSpPr>
            <p:cNvPr id="13" name="文本框 12"/>
            <p:cNvSpPr txBox="1"/>
            <p:nvPr/>
          </p:nvSpPr>
          <p:spPr>
            <a:xfrm>
              <a:off x="15023" y="4239"/>
              <a:ext cx="3679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800" b="1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困难与挑战</a:t>
              </a:r>
              <a:endParaRPr lang="zh-CN" altLang="en-US" sz="2800" b="1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5023" y="4975"/>
              <a:ext cx="5249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20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Difficulties and Challenges</a:t>
              </a:r>
              <a:endParaRPr lang="en-US" altLang="zh-CN" sz="20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023" y="6139"/>
              <a:ext cx="336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28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02</a:t>
              </a:r>
              <a:endParaRPr lang="en-US" sz="28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  <p:sp>
          <p:nvSpPr>
            <p:cNvPr id="23" name="十字形 22"/>
            <p:cNvSpPr/>
            <p:nvPr/>
          </p:nvSpPr>
          <p:spPr>
            <a:xfrm>
              <a:off x="14702" y="4507"/>
              <a:ext cx="249" cy="249"/>
            </a:xfrm>
            <a:prstGeom prst="plus">
              <a:avLst>
                <a:gd name="adj" fmla="val 3815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093335" y="4399280"/>
            <a:ext cx="2360295" cy="1898650"/>
            <a:chOff x="10210" y="4239"/>
            <a:chExt cx="3717" cy="2990"/>
          </a:xfrm>
        </p:grpSpPr>
        <p:sp>
          <p:nvSpPr>
            <p:cNvPr id="15" name="文本框 14"/>
            <p:cNvSpPr txBox="1"/>
            <p:nvPr/>
          </p:nvSpPr>
          <p:spPr>
            <a:xfrm>
              <a:off x="10514" y="4239"/>
              <a:ext cx="3233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l">
                <a:buClrTx/>
                <a:buSzTx/>
                <a:buFontTx/>
              </a:pPr>
              <a:r>
                <a:rPr lang="zh-CN" altLang="en-US" sz="2800" b="1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  <a:sym typeface="汉仪润圆-65简" panose="00020600040101010101" pitchFamily="18" charset="-122"/>
                </a:rPr>
                <a:t>总结</a:t>
              </a:r>
              <a:endPara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润圆-65简" panose="00020600040101010101" pitchFamily="18" charset="-122"/>
                <a:ea typeface="汉仪润圆-65简" panose="00020600040101010101" pitchFamily="18" charset="-122"/>
                <a:cs typeface="+mn-ea"/>
              </a:endParaRPr>
            </a:p>
          </p:txBody>
        </p:sp>
        <p:sp>
          <p:nvSpPr>
            <p:cNvPr id="25" name="十字形 24"/>
            <p:cNvSpPr/>
            <p:nvPr/>
          </p:nvSpPr>
          <p:spPr>
            <a:xfrm>
              <a:off x="10210" y="4507"/>
              <a:ext cx="249" cy="249"/>
            </a:xfrm>
            <a:prstGeom prst="plus">
              <a:avLst>
                <a:gd name="adj" fmla="val 38152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567" y="6407"/>
              <a:ext cx="3360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sz="2800">
                  <a:solidFill>
                    <a:schemeClr val="bg2"/>
                  </a:solidFill>
                  <a:latin typeface="MiSans" panose="00000500000000000000" charset="-122"/>
                  <a:ea typeface="MiSans" panose="00000500000000000000" charset="-122"/>
                  <a:cs typeface="MiSans" panose="00000500000000000000" charset="-122"/>
                </a:rPr>
                <a:t>04</a:t>
              </a:r>
              <a:endParaRPr lang="en-US" sz="28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1044575" y="346075"/>
            <a:ext cx="12496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 b="1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目录</a:t>
            </a:r>
            <a:endParaRPr lang="zh-CN" altLang="en-US" sz="4000" b="1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085215" y="1101725"/>
            <a:ext cx="2512060" cy="4298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2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contents page</a:t>
            </a:r>
            <a:endParaRPr lang="en-US" altLang="zh-CN" sz="2200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  <p:cxnSp>
        <p:nvCxnSpPr>
          <p:cNvPr id="32" name="直接连接符 31"/>
          <p:cNvCxnSpPr/>
          <p:nvPr/>
        </p:nvCxnSpPr>
        <p:spPr>
          <a:xfrm>
            <a:off x="1181735" y="1084580"/>
            <a:ext cx="553720" cy="0"/>
          </a:xfrm>
          <a:prstGeom prst="line">
            <a:avLst/>
          </a:prstGeom>
          <a:ln w="34925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147310" y="4921250"/>
            <a:ext cx="26720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000">
                <a:solidFill>
                  <a:schemeClr val="bg2"/>
                </a:solidFill>
                <a:latin typeface="MiSans" panose="00000500000000000000" charset="-122"/>
                <a:ea typeface="MiSans" panose="00000500000000000000" charset="-122"/>
                <a:cs typeface="MiSans" panose="00000500000000000000" charset="-122"/>
              </a:rPr>
              <a:t>Summary </a:t>
            </a:r>
            <a:endParaRPr lang="en-US" altLang="zh-CN" sz="2000">
              <a:solidFill>
                <a:schemeClr val="bg2"/>
              </a:solidFill>
              <a:latin typeface="MiSans" panose="00000500000000000000" charset="-122"/>
              <a:ea typeface="MiSans" panose="00000500000000000000" charset="-122"/>
              <a:cs typeface="MiSans" panose="000005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等腰三角形 1"/>
          <p:cNvSpPr/>
          <p:nvPr/>
        </p:nvSpPr>
        <p:spPr>
          <a:xfrm flipV="1">
            <a:off x="9710420" y="4018915"/>
            <a:ext cx="366395" cy="172720"/>
          </a:xfrm>
          <a:prstGeom prst="triangle">
            <a:avLst/>
          </a:prstGeom>
          <a:gradFill>
            <a:gsLst>
              <a:gs pos="0">
                <a:srgbClr val="FE9B1C"/>
              </a:gs>
              <a:gs pos="100000">
                <a:schemeClr val="accent2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>
            <a:outerShdw blurRad="381000" dist="50800" dir="2700000" algn="tl" rotWithShape="0">
              <a:srgbClr val="FF9717">
                <a:alpha val="10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608330" y="2020570"/>
            <a:ext cx="7334250" cy="4208145"/>
          </a:xfrm>
          <a:prstGeom prst="roundRect">
            <a:avLst>
              <a:gd name="adj" fmla="val 2082"/>
            </a:avLst>
          </a:prstGeom>
          <a:solidFill>
            <a:schemeClr val="bg1">
              <a:lumMod val="95000"/>
              <a:alpha val="2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33" name="副标题 32"/>
          <p:cNvSpPr>
            <a:spLocks noGrp="1"/>
          </p:cNvSpPr>
          <p:nvPr>
            <p:ph type="subTitle" idx="1"/>
          </p:nvPr>
        </p:nvSpPr>
        <p:spPr>
          <a:xfrm>
            <a:off x="734695" y="593090"/>
            <a:ext cx="11100435" cy="862965"/>
          </a:xfrm>
        </p:spPr>
        <p:txBody>
          <a:bodyPr>
            <a:noAutofit/>
          </a:bodyPr>
          <a:p>
            <a:pPr algn="l">
              <a:lnSpc>
                <a:spcPct val="140000"/>
              </a:lnSpc>
            </a:pPr>
            <a:r>
              <a:rPr lang="en-US" altLang="zh-CN" sz="3600" b="1">
                <a:solidFill>
                  <a:schemeClr val="bg2"/>
                </a:solidFill>
                <a:latin typeface="汉仪颜楷简" panose="00020600040101010101" charset="-122"/>
                <a:ea typeface="汉仪颜楷简" panose="00020600040101010101" charset="-122"/>
                <a:sym typeface="汉仪颜楷简" panose="00020600040101010101" charset="-122"/>
              </a:rPr>
              <a:t>1.</a:t>
            </a:r>
            <a:r>
              <a:rPr lang="zh-CN" altLang="en-US" sz="3600" b="1">
                <a:solidFill>
                  <a:schemeClr val="bg2"/>
                </a:solidFill>
                <a:latin typeface="汉仪颜楷简" panose="00020600040101010101" charset="-122"/>
                <a:ea typeface="汉仪颜楷简" panose="00020600040101010101" charset="-122"/>
                <a:sym typeface="汉仪颜楷简" panose="00020600040101010101" charset="-122"/>
              </a:rPr>
              <a:t>项目概括</a:t>
            </a:r>
            <a:endParaRPr lang="zh-CN" altLang="en-US" sz="3600" b="1" dirty="0">
              <a:solidFill>
                <a:schemeClr val="bg2"/>
              </a:solidFill>
              <a:latin typeface="汉仪颜楷简" panose="00020600040101010101" charset="-122"/>
              <a:ea typeface="汉仪颜楷简" panose="00020600040101010101" charset="-122"/>
              <a:sym typeface="汉仪颜楷简" panose="00020600040101010101" charset="-122"/>
            </a:endParaRPr>
          </a:p>
        </p:txBody>
      </p:sp>
      <p:cxnSp>
        <p:nvCxnSpPr>
          <p:cNvPr id="38" name="直接连接符 37"/>
          <p:cNvCxnSpPr/>
          <p:nvPr/>
        </p:nvCxnSpPr>
        <p:spPr>
          <a:xfrm>
            <a:off x="556260" y="2882900"/>
            <a:ext cx="733552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>
          <a:xfrm>
            <a:off x="608965" y="3721100"/>
            <a:ext cx="733552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608965" y="4559300"/>
            <a:ext cx="733552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606425" y="5397500"/>
            <a:ext cx="733552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任意多边形 41"/>
          <p:cNvSpPr/>
          <p:nvPr/>
        </p:nvSpPr>
        <p:spPr>
          <a:xfrm>
            <a:off x="8153400" y="4458335"/>
            <a:ext cx="3482340" cy="1770380"/>
          </a:xfrm>
          <a:custGeom>
            <a:avLst/>
            <a:gdLst>
              <a:gd name="adj" fmla="val 370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484" h="2788">
                <a:moveTo>
                  <a:pt x="0" y="103"/>
                </a:moveTo>
                <a:cubicBezTo>
                  <a:pt x="-2" y="45"/>
                  <a:pt x="51" y="-1"/>
                  <a:pt x="103" y="0"/>
                </a:cubicBezTo>
                <a:lnTo>
                  <a:pt x="1478" y="0"/>
                </a:lnTo>
                <a:cubicBezTo>
                  <a:pt x="1472" y="165"/>
                  <a:pt x="1640" y="327"/>
                  <a:pt x="1804" y="318"/>
                </a:cubicBezTo>
                <a:lnTo>
                  <a:pt x="3681" y="318"/>
                </a:lnTo>
                <a:cubicBezTo>
                  <a:pt x="3863" y="329"/>
                  <a:pt x="4011" y="146"/>
                  <a:pt x="4006" y="0"/>
                </a:cubicBezTo>
                <a:lnTo>
                  <a:pt x="5381" y="0"/>
                </a:lnTo>
                <a:cubicBezTo>
                  <a:pt x="5439" y="-2"/>
                  <a:pt x="5485" y="51"/>
                  <a:pt x="5484" y="103"/>
                </a:cubicBezTo>
                <a:lnTo>
                  <a:pt x="5484" y="2685"/>
                </a:lnTo>
                <a:cubicBezTo>
                  <a:pt x="5486" y="2743"/>
                  <a:pt x="5433" y="2789"/>
                  <a:pt x="5381" y="2788"/>
                </a:cubicBezTo>
                <a:lnTo>
                  <a:pt x="103" y="2788"/>
                </a:lnTo>
                <a:cubicBezTo>
                  <a:pt x="45" y="2790"/>
                  <a:pt x="-1" y="2737"/>
                  <a:pt x="0" y="2685"/>
                </a:cubicBezTo>
                <a:lnTo>
                  <a:pt x="0" y="103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8153400" y="2020570"/>
            <a:ext cx="3482340" cy="2026285"/>
          </a:xfrm>
          <a:prstGeom prst="roundRect">
            <a:avLst>
              <a:gd name="adj" fmla="val 3707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45" name="副标题 32"/>
          <p:cNvSpPr>
            <a:spLocks noGrp="1"/>
          </p:cNvSpPr>
          <p:nvPr/>
        </p:nvSpPr>
        <p:spPr>
          <a:xfrm>
            <a:off x="8263255" y="2236470"/>
            <a:ext cx="3261360" cy="144145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目标：探究人体基因表达随年龄增长（青年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 vs 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中年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 vs 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老年）的变化规律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  <a:sym typeface="+mn-ea"/>
            </a:endParaRPr>
          </a:p>
        </p:txBody>
      </p:sp>
      <p:sp>
        <p:nvSpPr>
          <p:cNvPr id="47" name="副标题 32"/>
          <p:cNvSpPr>
            <a:spLocks noGrp="1"/>
          </p:cNvSpPr>
          <p:nvPr/>
        </p:nvSpPr>
        <p:spPr>
          <a:xfrm>
            <a:off x="9222740" y="4168775"/>
            <a:ext cx="1343660" cy="5372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40000"/>
              </a:lnSpc>
            </a:pPr>
            <a:r>
              <a:rPr lang="zh-CN" altLang="en-US" sz="1700" b="1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  <a:sym typeface="+mn-ea"/>
              </a:rPr>
              <a:t>项目意义</a:t>
            </a:r>
            <a:endParaRPr lang="zh-CN" altLang="en-US" sz="17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  <a:sym typeface="+mn-ea"/>
            </a:endParaRPr>
          </a:p>
        </p:txBody>
      </p:sp>
      <p:sp>
        <p:nvSpPr>
          <p:cNvPr id="48" name="副标题 32"/>
          <p:cNvSpPr>
            <a:spLocks noGrp="1"/>
          </p:cNvSpPr>
          <p:nvPr/>
        </p:nvSpPr>
        <p:spPr>
          <a:xfrm>
            <a:off x="8221980" y="4813935"/>
            <a:ext cx="3331845" cy="954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200000"/>
              </a:lnSpc>
            </a:pP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识别与衰老相关的基因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4865" y="2216785"/>
            <a:ext cx="5169535" cy="62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1. </a:t>
            </a:r>
            <a:r>
              <a:rPr lang="zh-CN" altLang="en-US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数据预处理</a:t>
            </a:r>
            <a:endParaRPr lang="zh-CN" altLang="en-US" sz="32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24865" y="3049270"/>
            <a:ext cx="5169535" cy="62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2. </a:t>
            </a:r>
            <a:r>
              <a:rPr lang="zh-CN" altLang="en-US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统计检验</a:t>
            </a:r>
            <a:endParaRPr lang="zh-CN" altLang="en-US" sz="32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4865" y="3881755"/>
            <a:ext cx="5169535" cy="62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3. </a:t>
            </a:r>
            <a:r>
              <a:rPr lang="zh-CN" altLang="en-US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基因筛选</a:t>
            </a:r>
            <a:endParaRPr lang="zh-CN" altLang="en-US" sz="32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24865" y="4754245"/>
            <a:ext cx="5169535" cy="62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4. </a:t>
            </a:r>
            <a:r>
              <a:rPr lang="zh-CN" altLang="en-US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交集分析</a:t>
            </a:r>
            <a:endParaRPr lang="zh-CN" altLang="en-US" sz="32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24865" y="5508625"/>
            <a:ext cx="5169535" cy="6280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5. </a:t>
            </a:r>
            <a:r>
              <a:rPr lang="zh-CN" altLang="en-US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制作</a:t>
            </a:r>
            <a:r>
              <a:rPr lang="en-US" altLang="zh-CN" sz="32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PPT</a:t>
            </a:r>
            <a:endParaRPr lang="en-US" altLang="zh-CN" sz="32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trips dir="ld"/>
      </p:transition>
    </mc:Choice>
    <mc:Fallback>
      <p:transition spd="slow">
        <p:strips dir="ld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3" name="图表 2"/>
          <p:cNvGraphicFramePr/>
          <p:nvPr/>
        </p:nvGraphicFramePr>
        <p:xfrm>
          <a:off x="349250" y="1765300"/>
          <a:ext cx="4017010" cy="278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45" name="副标题 32"/>
          <p:cNvSpPr>
            <a:spLocks noGrp="1"/>
          </p:cNvSpPr>
          <p:nvPr/>
        </p:nvSpPr>
        <p:spPr>
          <a:xfrm>
            <a:off x="1672590" y="2585085"/>
            <a:ext cx="1254760" cy="8089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endParaRPr lang="en-US" altLang="zh-CN" sz="32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2" name="副标题 32"/>
          <p:cNvSpPr>
            <a:spLocks noGrp="1"/>
          </p:cNvSpPr>
          <p:nvPr/>
        </p:nvSpPr>
        <p:spPr>
          <a:xfrm>
            <a:off x="1718945" y="3206115"/>
            <a:ext cx="1157605" cy="478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group1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graphicFrame>
        <p:nvGraphicFramePr>
          <p:cNvPr id="8" name="图表 7"/>
          <p:cNvGraphicFramePr/>
          <p:nvPr/>
        </p:nvGraphicFramePr>
        <p:xfrm>
          <a:off x="4100195" y="1817370"/>
          <a:ext cx="4017010" cy="278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副标题 32"/>
          <p:cNvSpPr>
            <a:spLocks noGrp="1"/>
          </p:cNvSpPr>
          <p:nvPr/>
        </p:nvSpPr>
        <p:spPr>
          <a:xfrm>
            <a:off x="5473065" y="2585085"/>
            <a:ext cx="1254760" cy="8089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44%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10" name="副标题 32"/>
          <p:cNvSpPr>
            <a:spLocks noGrp="1"/>
          </p:cNvSpPr>
          <p:nvPr/>
        </p:nvSpPr>
        <p:spPr>
          <a:xfrm>
            <a:off x="5548630" y="3206115"/>
            <a:ext cx="1157605" cy="478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group2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graphicFrame>
        <p:nvGraphicFramePr>
          <p:cNvPr id="11" name="图表 10"/>
          <p:cNvGraphicFramePr/>
          <p:nvPr/>
        </p:nvGraphicFramePr>
        <p:xfrm>
          <a:off x="7959090" y="1817370"/>
          <a:ext cx="4017010" cy="278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2" name="副标题 32"/>
          <p:cNvSpPr>
            <a:spLocks noGrp="1"/>
          </p:cNvSpPr>
          <p:nvPr/>
        </p:nvSpPr>
        <p:spPr>
          <a:xfrm>
            <a:off x="9372600" y="2585085"/>
            <a:ext cx="1254760" cy="8089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36%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13" name="副标题 32"/>
          <p:cNvSpPr>
            <a:spLocks noGrp="1"/>
          </p:cNvSpPr>
          <p:nvPr/>
        </p:nvSpPr>
        <p:spPr>
          <a:xfrm>
            <a:off x="9411335" y="3206115"/>
            <a:ext cx="1157605" cy="4781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4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group3</a:t>
            </a:r>
            <a:endParaRPr lang="en-US" altLang="zh-CN" sz="14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33" name="副标题 32"/>
          <p:cNvSpPr>
            <a:spLocks noGrp="1"/>
          </p:cNvSpPr>
          <p:nvPr>
            <p:ph type="subTitle" idx="1"/>
          </p:nvPr>
        </p:nvSpPr>
        <p:spPr>
          <a:xfrm>
            <a:off x="586105" y="506095"/>
            <a:ext cx="11100435" cy="862965"/>
          </a:xfrm>
        </p:spPr>
        <p:txBody>
          <a:bodyPr>
            <a:noAutofit/>
          </a:bodyPr>
          <a:p>
            <a:pPr algn="l">
              <a:lnSpc>
                <a:spcPct val="140000"/>
              </a:lnSpc>
            </a:pPr>
            <a:r>
              <a:rPr lang="zh-CN" altLang="en-US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数据预处理</a:t>
            </a:r>
            <a:endParaRPr lang="zh-CN" altLang="en-US" sz="3600" dirty="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  <a:sym typeface="+mn-ea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05885" y="3154045"/>
            <a:ext cx="638175" cy="114300"/>
            <a:chOff x="6039" y="5927"/>
            <a:chExt cx="1005" cy="180"/>
          </a:xfrm>
        </p:grpSpPr>
        <p:sp>
          <p:nvSpPr>
            <p:cNvPr id="36" name="椭圆 35"/>
            <p:cNvSpPr/>
            <p:nvPr/>
          </p:nvSpPr>
          <p:spPr>
            <a:xfrm>
              <a:off x="6039" y="5927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6457" y="5929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6862" y="5929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766685" y="3155315"/>
            <a:ext cx="638175" cy="114300"/>
            <a:chOff x="6039" y="5927"/>
            <a:chExt cx="1005" cy="180"/>
          </a:xfrm>
        </p:grpSpPr>
        <p:sp>
          <p:nvSpPr>
            <p:cNvPr id="19" name="椭圆 18"/>
            <p:cNvSpPr/>
            <p:nvPr/>
          </p:nvSpPr>
          <p:spPr>
            <a:xfrm>
              <a:off x="6039" y="5927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6457" y="5929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  <p:sp>
          <p:nvSpPr>
            <p:cNvPr id="21" name="椭圆 20"/>
            <p:cNvSpPr/>
            <p:nvPr/>
          </p:nvSpPr>
          <p:spPr>
            <a:xfrm>
              <a:off x="6862" y="5929"/>
              <a:ext cx="182" cy="179"/>
            </a:xfrm>
            <a:prstGeom prst="ellipse">
              <a:avLst/>
            </a:prstGeom>
            <a:gradFill>
              <a:gsLst>
                <a:gs pos="0">
                  <a:srgbClr val="FE9B1C"/>
                </a:gs>
                <a:gs pos="100000">
                  <a:schemeClr val="accent2"/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>
              <a:outerShdw blurRad="584200" dist="50800" dir="2700000" algn="tl" rotWithShape="0">
                <a:srgbClr val="FF9717">
                  <a:alpha val="8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MiSans" panose="00000500000000000000" charset="-122"/>
              </a:endParaRPr>
            </a:p>
          </p:txBody>
        </p:sp>
      </p:grpSp>
      <p:sp>
        <p:nvSpPr>
          <p:cNvPr id="43" name="任意多边形 42"/>
          <p:cNvSpPr/>
          <p:nvPr/>
        </p:nvSpPr>
        <p:spPr>
          <a:xfrm>
            <a:off x="459423" y="4215130"/>
            <a:ext cx="3695065" cy="2026285"/>
          </a:xfrm>
          <a:custGeom>
            <a:avLst/>
            <a:gdLst>
              <a:gd name="adj" fmla="val 370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819" h="3191">
                <a:moveTo>
                  <a:pt x="0" y="118"/>
                </a:moveTo>
                <a:cubicBezTo>
                  <a:pt x="-2" y="52"/>
                  <a:pt x="59" y="-2"/>
                  <a:pt x="118" y="0"/>
                </a:cubicBezTo>
                <a:lnTo>
                  <a:pt x="1029" y="0"/>
                </a:lnTo>
                <a:cubicBezTo>
                  <a:pt x="1336" y="532"/>
                  <a:pt x="2243" y="1039"/>
                  <a:pt x="2910" y="989"/>
                </a:cubicBezTo>
                <a:cubicBezTo>
                  <a:pt x="3691" y="1048"/>
                  <a:pt x="4528" y="436"/>
                  <a:pt x="4790" y="0"/>
                </a:cubicBezTo>
                <a:lnTo>
                  <a:pt x="5701" y="0"/>
                </a:lnTo>
                <a:cubicBezTo>
                  <a:pt x="5767" y="-2"/>
                  <a:pt x="5821" y="59"/>
                  <a:pt x="5819" y="118"/>
                </a:cubicBezTo>
                <a:lnTo>
                  <a:pt x="5819" y="3073"/>
                </a:lnTo>
                <a:cubicBezTo>
                  <a:pt x="5821" y="3139"/>
                  <a:pt x="5760" y="3193"/>
                  <a:pt x="5701" y="3191"/>
                </a:cubicBezTo>
                <a:lnTo>
                  <a:pt x="118" y="3191"/>
                </a:lnTo>
                <a:cubicBezTo>
                  <a:pt x="52" y="3193"/>
                  <a:pt x="-2" y="3132"/>
                  <a:pt x="0" y="3073"/>
                </a:cubicBezTo>
                <a:lnTo>
                  <a:pt x="0" y="1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2" name="副标题 32"/>
          <p:cNvSpPr>
            <a:spLocks noGrp="1"/>
          </p:cNvSpPr>
          <p:nvPr/>
        </p:nvSpPr>
        <p:spPr>
          <a:xfrm>
            <a:off x="676910" y="5030470"/>
            <a:ext cx="3261360" cy="957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1 (Young): Age &lt; 30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1 (&lt;30):   53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4288473" y="4215130"/>
            <a:ext cx="3695065" cy="2026285"/>
          </a:xfrm>
          <a:custGeom>
            <a:avLst/>
            <a:gdLst>
              <a:gd name="adj" fmla="val 370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819" h="3191">
                <a:moveTo>
                  <a:pt x="0" y="118"/>
                </a:moveTo>
                <a:cubicBezTo>
                  <a:pt x="-2" y="52"/>
                  <a:pt x="59" y="-2"/>
                  <a:pt x="118" y="0"/>
                </a:cubicBezTo>
                <a:lnTo>
                  <a:pt x="1029" y="0"/>
                </a:lnTo>
                <a:cubicBezTo>
                  <a:pt x="1336" y="532"/>
                  <a:pt x="2243" y="1039"/>
                  <a:pt x="2910" y="989"/>
                </a:cubicBezTo>
                <a:cubicBezTo>
                  <a:pt x="3691" y="1048"/>
                  <a:pt x="4528" y="436"/>
                  <a:pt x="4790" y="0"/>
                </a:cubicBezTo>
                <a:lnTo>
                  <a:pt x="5701" y="0"/>
                </a:lnTo>
                <a:cubicBezTo>
                  <a:pt x="5767" y="-2"/>
                  <a:pt x="5821" y="59"/>
                  <a:pt x="5819" y="118"/>
                </a:cubicBezTo>
                <a:lnTo>
                  <a:pt x="5819" y="3073"/>
                </a:lnTo>
                <a:cubicBezTo>
                  <a:pt x="5821" y="3139"/>
                  <a:pt x="5760" y="3193"/>
                  <a:pt x="5701" y="3191"/>
                </a:cubicBezTo>
                <a:lnTo>
                  <a:pt x="118" y="3191"/>
                </a:lnTo>
                <a:cubicBezTo>
                  <a:pt x="52" y="3193"/>
                  <a:pt x="-2" y="3132"/>
                  <a:pt x="0" y="3073"/>
                </a:cubicBezTo>
                <a:lnTo>
                  <a:pt x="0" y="1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8117523" y="4215130"/>
            <a:ext cx="3695065" cy="2026285"/>
          </a:xfrm>
          <a:custGeom>
            <a:avLst/>
            <a:gdLst>
              <a:gd name="adj" fmla="val 3707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5819" h="3191">
                <a:moveTo>
                  <a:pt x="0" y="118"/>
                </a:moveTo>
                <a:cubicBezTo>
                  <a:pt x="-2" y="52"/>
                  <a:pt x="59" y="-2"/>
                  <a:pt x="118" y="0"/>
                </a:cubicBezTo>
                <a:lnTo>
                  <a:pt x="1029" y="0"/>
                </a:lnTo>
                <a:cubicBezTo>
                  <a:pt x="1336" y="532"/>
                  <a:pt x="2243" y="1039"/>
                  <a:pt x="2910" y="989"/>
                </a:cubicBezTo>
                <a:cubicBezTo>
                  <a:pt x="3691" y="1048"/>
                  <a:pt x="4528" y="436"/>
                  <a:pt x="4790" y="0"/>
                </a:cubicBezTo>
                <a:lnTo>
                  <a:pt x="5701" y="0"/>
                </a:lnTo>
                <a:cubicBezTo>
                  <a:pt x="5767" y="-2"/>
                  <a:pt x="5821" y="59"/>
                  <a:pt x="5819" y="118"/>
                </a:cubicBezTo>
                <a:lnTo>
                  <a:pt x="5819" y="3073"/>
                </a:lnTo>
                <a:cubicBezTo>
                  <a:pt x="5821" y="3139"/>
                  <a:pt x="5760" y="3193"/>
                  <a:pt x="5701" y="3191"/>
                </a:cubicBezTo>
                <a:lnTo>
                  <a:pt x="118" y="3191"/>
                </a:lnTo>
                <a:cubicBezTo>
                  <a:pt x="52" y="3193"/>
                  <a:pt x="-2" y="3132"/>
                  <a:pt x="0" y="3073"/>
                </a:cubicBezTo>
                <a:lnTo>
                  <a:pt x="0" y="118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>
              <a:cs typeface="MiSans" panose="00000500000000000000" charset="-122"/>
            </a:endParaRPr>
          </a:p>
        </p:txBody>
      </p:sp>
      <p:sp>
        <p:nvSpPr>
          <p:cNvPr id="4" name="副标题 32"/>
          <p:cNvSpPr>
            <a:spLocks noGrp="1"/>
          </p:cNvSpPr>
          <p:nvPr/>
        </p:nvSpPr>
        <p:spPr>
          <a:xfrm>
            <a:off x="4505325" y="5053330"/>
            <a:ext cx="3261360" cy="957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2 (Mid): 30-50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2 [30-50]: 120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5" name="副标题 32"/>
          <p:cNvSpPr>
            <a:spLocks noGrp="1"/>
          </p:cNvSpPr>
          <p:nvPr/>
        </p:nvSpPr>
        <p:spPr>
          <a:xfrm>
            <a:off x="8334375" y="5053330"/>
            <a:ext cx="3261360" cy="957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3 (Old): &gt; 50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Group 3 (&gt;50):   98</a:t>
            </a:r>
            <a:endParaRPr lang="en-US" altLang="zh-CN" sz="1600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sp>
        <p:nvSpPr>
          <p:cNvPr id="17" name="副标题 32"/>
          <p:cNvSpPr>
            <a:spLocks noGrp="1"/>
          </p:cNvSpPr>
          <p:nvPr/>
        </p:nvSpPr>
        <p:spPr>
          <a:xfrm>
            <a:off x="1730375" y="2585085"/>
            <a:ext cx="1254760" cy="80899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3200" b="1" dirty="0">
                <a:solidFill>
                  <a:schemeClr val="bg1">
                    <a:lumMod val="95000"/>
                  </a:schemeClr>
                </a:solidFill>
                <a:cs typeface="MiSans" panose="00000500000000000000" charset="-122"/>
              </a:rPr>
              <a:t>20%</a:t>
            </a:r>
            <a:endParaRPr lang="en-US" altLang="zh-CN" sz="3200" b="1" dirty="0">
              <a:solidFill>
                <a:schemeClr val="bg1">
                  <a:lumMod val="95000"/>
                </a:schemeClr>
              </a:solidFill>
              <a:cs typeface="MiSans" panose="00000500000000000000" charset="-122"/>
            </a:endParaRPr>
          </a:p>
        </p:txBody>
      </p:sp>
      <p:graphicFrame>
        <p:nvGraphicFramePr>
          <p:cNvPr id="23" name="图表 22"/>
          <p:cNvGraphicFramePr/>
          <p:nvPr/>
        </p:nvGraphicFramePr>
        <p:xfrm>
          <a:off x="417195" y="1805940"/>
          <a:ext cx="4017010" cy="27876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06070"/>
            <a:ext cx="10515600" cy="1325563"/>
          </a:xfrm>
        </p:spPr>
        <p:txBody>
          <a:bodyPr/>
          <a:p>
            <a:r>
              <a:rPr lang="en-US" altLang="zh-CN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2</a:t>
            </a:r>
            <a:r>
              <a:rPr lang="en-US" altLang="zh-CN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. </a:t>
            </a:r>
            <a:r>
              <a:rPr lang="en-US" altLang="zh-CN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  <a:sym typeface="+mn-ea"/>
              </a:rPr>
              <a:t>困难与挑战</a:t>
            </a:r>
            <a:endParaRPr lang="en-US" altLang="zh-CN" sz="3600">
              <a:solidFill>
                <a:schemeClr val="bg1"/>
              </a:solidFill>
              <a:latin typeface="汉仪颜楷简" panose="00020600040101010101" charset="-122"/>
              <a:ea typeface="汉仪颜楷简" panose="00020600040101010101" charset="-122"/>
              <a:sym typeface="+mn-ea"/>
            </a:endParaRPr>
          </a:p>
        </p:txBody>
      </p:sp>
      <p:sp>
        <p:nvSpPr>
          <p:cNvPr id="6" name="内容占位符 5"/>
          <p:cNvSpPr/>
          <p:nvPr>
            <p:ph idx="1"/>
          </p:nvPr>
        </p:nvSpPr>
        <p:spPr>
          <a:xfrm>
            <a:off x="838200" y="1810385"/>
            <a:ext cx="10515600" cy="4351338"/>
          </a:xfrm>
        </p:spPr>
        <p:txBody>
          <a:bodyPr/>
          <a:p>
            <a:r>
              <a:rPr lang="zh-CN" altLang="en-US">
                <a:solidFill>
                  <a:schemeClr val="bg1"/>
                </a:solidFill>
              </a:rPr>
              <a:t>遇到的问题：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最初使用未处理的数据直接计算，导致</a:t>
            </a:r>
            <a:r>
              <a:rPr lang="en-US" altLang="zh-CN">
                <a:solidFill>
                  <a:schemeClr val="bg1"/>
                </a:solidFill>
              </a:rPr>
              <a:t> Group </a:t>
            </a:r>
            <a:r>
              <a:rPr lang="zh-CN" altLang="en-US">
                <a:solidFill>
                  <a:schemeClr val="bg1"/>
                </a:solidFill>
              </a:rPr>
              <a:t>间零交集</a:t>
            </a:r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发现：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zh-CN" altLang="en-US">
                <a:solidFill>
                  <a:schemeClr val="bg1"/>
                </a:solidFill>
              </a:rPr>
              <a:t>样本间测序深度差异巨大</a:t>
            </a:r>
            <a:r>
              <a:rPr lang="en-US" altLang="zh-CN">
                <a:solidFill>
                  <a:schemeClr val="bg1"/>
                </a:solidFill>
              </a:rPr>
              <a:t> (0.24M vs 26M)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rcRect l="84" t="67213" r="11" b="25861"/>
          <a:stretch>
            <a:fillRect/>
          </a:stretch>
        </p:blipFill>
        <p:spPr>
          <a:xfrm>
            <a:off x="541655" y="795020"/>
            <a:ext cx="11301095" cy="474980"/>
          </a:xfrm>
          <a:prstGeom prst="rect">
            <a:avLst/>
          </a:prstGeom>
        </p:spPr>
      </p:pic>
      <p:pic>
        <p:nvPicPr>
          <p:cNvPr id="7" name="图片 6" descr="chart2_real_dat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180" y="1318260"/>
            <a:ext cx="9819640" cy="53314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/>
        </p:nvSpPr>
        <p:spPr>
          <a:xfrm>
            <a:off x="1247140" y="1318260"/>
            <a:ext cx="879602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bg1"/>
                </a:solidFill>
              </a:rPr>
              <a:t>解决方案</a:t>
            </a:r>
            <a:r>
              <a:rPr lang="en-US" altLang="zh-CN" sz="2400" b="1">
                <a:solidFill>
                  <a:schemeClr val="bg1"/>
                </a:solidFill>
              </a:rPr>
              <a:t>: </a:t>
            </a:r>
            <a:r>
              <a:rPr lang="zh-CN" altLang="en-US" sz="2400" b="1">
                <a:solidFill>
                  <a:schemeClr val="bg1"/>
                </a:solidFill>
              </a:rPr>
              <a:t>两遍扫描流式算法。</a:t>
            </a:r>
            <a:r>
              <a:rPr lang="en-US" altLang="zh-CN" sz="2400" b="1">
                <a:solidFill>
                  <a:schemeClr val="bg1"/>
                </a:solidFill>
              </a:rPr>
              <a:t> </a:t>
            </a:r>
            <a:endParaRPr lang="en-US" altLang="zh-CN" sz="2400" b="1">
              <a:solidFill>
                <a:schemeClr val="bg1"/>
              </a:solidFill>
            </a:endParaRP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Pass 1: </a:t>
            </a:r>
            <a:r>
              <a:rPr lang="zh-CN" altLang="en-US" sz="2400" b="1">
                <a:solidFill>
                  <a:schemeClr val="bg1"/>
                </a:solidFill>
              </a:rPr>
              <a:t>扫描全表，计算分母。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en-US" altLang="zh-CN" sz="2400" b="1">
                <a:solidFill>
                  <a:schemeClr val="bg1"/>
                </a:solidFill>
              </a:rPr>
              <a:t>Pass 2: </a:t>
            </a:r>
            <a:r>
              <a:rPr lang="zh-CN" altLang="en-US" sz="2400" b="1">
                <a:solidFill>
                  <a:schemeClr val="bg1"/>
                </a:solidFill>
              </a:rPr>
              <a:t>再次扫描，动态计算</a:t>
            </a:r>
            <a:r>
              <a:rPr lang="en-US" altLang="zh-CN" sz="2400" b="1">
                <a:solidFill>
                  <a:schemeClr val="bg1"/>
                </a:solidFill>
              </a:rPr>
              <a:t> </a:t>
            </a:r>
            <a:r>
              <a:rPr lang="zh-CN" altLang="en-US" sz="2400" b="1">
                <a:solidFill>
                  <a:schemeClr val="bg1"/>
                </a:solidFill>
              </a:rPr>
              <a:t>频率</a:t>
            </a:r>
            <a:r>
              <a:rPr lang="en-US" altLang="zh-CN" sz="2400" b="1">
                <a:solidFill>
                  <a:schemeClr val="bg1"/>
                </a:solidFill>
              </a:rPr>
              <a:t> -&gt; Log2 -&gt; T-test</a:t>
            </a:r>
            <a:r>
              <a:rPr lang="zh-CN" altLang="en-US" sz="2400" b="1">
                <a:solidFill>
                  <a:schemeClr val="bg1"/>
                </a:solidFill>
              </a:rPr>
              <a:t>。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  <a:p>
            <a:r>
              <a:rPr lang="zh-CN" altLang="en-US" sz="2400" b="1">
                <a:solidFill>
                  <a:schemeClr val="bg1"/>
                </a:solidFill>
              </a:rPr>
              <a:t>优势</a:t>
            </a:r>
            <a:r>
              <a:rPr lang="en-US" altLang="zh-CN" sz="2400" b="1">
                <a:solidFill>
                  <a:schemeClr val="bg1"/>
                </a:solidFill>
              </a:rPr>
              <a:t>:</a:t>
            </a:r>
            <a:endParaRPr lang="en-US" altLang="zh-CN" sz="2400" b="1">
              <a:solidFill>
                <a:schemeClr val="bg1"/>
              </a:solidFill>
            </a:endParaRP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r>
              <a:rPr lang="zh-CN" altLang="en-US" sz="2400" b="1">
                <a:solidFill>
                  <a:schemeClr val="bg1"/>
                </a:solidFill>
              </a:rPr>
              <a:t>内存占用极低</a:t>
            </a:r>
            <a:r>
              <a:rPr lang="en-US" altLang="zh-CN" sz="2400" b="1">
                <a:solidFill>
                  <a:schemeClr val="bg1"/>
                </a:solidFill>
              </a:rPr>
              <a:t> (O(1))</a:t>
            </a:r>
            <a:r>
              <a:rPr lang="zh-CN" altLang="en-US" sz="2400" b="1">
                <a:solidFill>
                  <a:schemeClr val="bg1"/>
                </a:solidFill>
              </a:rPr>
              <a:t>，不随基因数量增加而崩溃。</a:t>
            </a:r>
            <a:endParaRPr lang="zh-CN" altLang="en-US" sz="2400" b="1">
              <a:solidFill>
                <a:schemeClr val="bg1"/>
              </a:solidFill>
            </a:endParaRPr>
          </a:p>
          <a:p>
            <a:endParaRPr lang="en-US" altLang="zh-CN" sz="2400" b="1">
              <a:solidFill>
                <a:schemeClr val="bg1"/>
              </a:solidFill>
            </a:endParaRPr>
          </a:p>
          <a:p>
            <a:endParaRPr lang="zh-CN" altLang="en-US" sz="24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 sz="3600">
                <a:solidFill>
                  <a:schemeClr val="bg1"/>
                </a:solidFill>
                <a:latin typeface="汉仪颜楷简" panose="00020600040101010101" charset="-122"/>
                <a:ea typeface="汉仪颜楷简" panose="00020600040101010101" charset="-122"/>
              </a:rPr>
              <a:t>3.工程化与代码规范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82650" y="1247775"/>
            <a:ext cx="9479915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>
                <a:solidFill>
                  <a:schemeClr val="bg1"/>
                </a:solidFill>
              </a:rPr>
              <a:t>目前代码已经开源，</a:t>
            </a:r>
            <a:r>
              <a:rPr lang="zh-CN" altLang="en-US" b="1">
                <a:solidFill>
                  <a:schemeClr val="bg1"/>
                </a:solidFill>
                <a:sym typeface="+mn-ea"/>
              </a:rPr>
              <a:t>开源</a:t>
            </a:r>
            <a:r>
              <a:rPr lang="zh-CN" altLang="en-US" b="1">
                <a:solidFill>
                  <a:schemeClr val="bg1"/>
                </a:solidFill>
              </a:rPr>
              <a:t>仓库地址：</a:t>
            </a:r>
            <a:r>
              <a:rPr lang="en-US" altLang="zh-CN" b="1">
                <a:solidFill>
                  <a:schemeClr val="bg1"/>
                </a:solidFill>
              </a:rPr>
              <a:t>https://github.com/lexiaox/C-for-data-mining.git</a:t>
            </a:r>
            <a:endParaRPr lang="en-US" altLang="zh-CN" b="1">
              <a:solidFill>
                <a:schemeClr val="bg1"/>
              </a:solidFill>
            </a:endParaRPr>
          </a:p>
          <a:p>
            <a:r>
              <a:rPr lang="zh-CN" altLang="en-US" b="1">
                <a:solidFill>
                  <a:schemeClr val="bg1"/>
                </a:solidFill>
              </a:rPr>
              <a:t>项目结构：</a:t>
            </a:r>
            <a:endParaRPr lang="zh-CN" altLang="en-US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SLE-Aging-Analysis-C/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.gitignore             # Git </a:t>
            </a:r>
            <a:r>
              <a:rPr lang="zh-CN" altLang="en-US" sz="1400" b="1">
                <a:solidFill>
                  <a:schemeClr val="bg1"/>
                </a:solidFill>
              </a:rPr>
              <a:t>忽略配置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LICENSE                # </a:t>
            </a:r>
            <a:r>
              <a:rPr lang="zh-CN" altLang="en-US" sz="1400" b="1">
                <a:solidFill>
                  <a:schemeClr val="bg1"/>
                </a:solidFill>
              </a:rPr>
              <a:t>开源协议</a:t>
            </a:r>
            <a:r>
              <a:rPr lang="en-US" altLang="zh-CN" sz="1400" b="1">
                <a:solidFill>
                  <a:schemeClr val="bg1"/>
                </a:solidFill>
              </a:rPr>
              <a:t> (MIT)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Makefile               # </a:t>
            </a:r>
            <a:r>
              <a:rPr lang="zh-CN" altLang="en-US" sz="1400" b="1">
                <a:solidFill>
                  <a:schemeClr val="bg1"/>
                </a:solidFill>
              </a:rPr>
              <a:t>编译脚本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README.md              # </a:t>
            </a:r>
            <a:r>
              <a:rPr lang="zh-CN" altLang="en-US" sz="1400" b="1">
                <a:solidFill>
                  <a:schemeClr val="bg1"/>
                </a:solidFill>
              </a:rPr>
              <a:t>主文档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data/                  # </a:t>
            </a:r>
            <a:r>
              <a:rPr lang="zh-CN" altLang="en-US" sz="1400" b="1">
                <a:solidFill>
                  <a:schemeClr val="bg1"/>
                </a:solidFill>
              </a:rPr>
              <a:t>数据目录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└──</a:t>
            </a:r>
            <a:r>
              <a:rPr lang="en-US" altLang="zh-CN" sz="1400" b="1">
                <a:solidFill>
                  <a:schemeClr val="bg1"/>
                </a:solidFill>
              </a:rPr>
              <a:t> GSE277909_ID_Age.txt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src/                   # </a:t>
            </a:r>
            <a:r>
              <a:rPr lang="zh-CN" altLang="en-US" sz="1400" b="1">
                <a:solidFill>
                  <a:schemeClr val="bg1"/>
                </a:solidFill>
              </a:rPr>
              <a:t>源码目录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common.c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common.h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step1_grouping.c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step2_analysis.c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└──</a:t>
            </a:r>
            <a:r>
              <a:rPr lang="en-US" altLang="zh-CN" sz="1400" b="1">
                <a:solidFill>
                  <a:schemeClr val="bg1"/>
                </a:solidFill>
              </a:rPr>
              <a:t> step3_post_process.c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results/               # </a:t>
            </a:r>
            <a:r>
              <a:rPr lang="zh-CN" altLang="en-US" sz="1400" b="1">
                <a:solidFill>
                  <a:schemeClr val="bg1"/>
                </a:solidFill>
              </a:rPr>
              <a:t>结果目录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│</a:t>
            </a:r>
            <a:r>
              <a:rPr lang="en-US" altLang="zh-CN" sz="1400" b="1">
                <a:solidFill>
                  <a:schemeClr val="bg1"/>
                </a:solidFill>
              </a:rPr>
              <a:t>   </a:t>
            </a:r>
            <a:r>
              <a:rPr lang="en-US" altLang="en-US" sz="1400" b="1">
                <a:solidFill>
                  <a:schemeClr val="bg1"/>
                </a:solidFill>
              </a:rPr>
              <a:t>└──</a:t>
            </a:r>
            <a:r>
              <a:rPr lang="en-US" altLang="zh-CN" sz="1400" b="1">
                <a:solidFill>
                  <a:schemeClr val="bg1"/>
                </a:solidFill>
              </a:rPr>
              <a:t> .gitkeep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en-US" sz="1400" b="1">
                <a:solidFill>
                  <a:schemeClr val="bg1"/>
                </a:solidFill>
              </a:rPr>
              <a:t>└──</a:t>
            </a:r>
            <a:r>
              <a:rPr lang="en-US" altLang="zh-CN" sz="1400" b="1">
                <a:solidFill>
                  <a:schemeClr val="bg1"/>
                </a:solidFill>
              </a:rPr>
              <a:t> docs/                  # [</a:t>
            </a:r>
            <a:r>
              <a:rPr lang="zh-CN" altLang="en-US" sz="1400" b="1">
                <a:solidFill>
                  <a:schemeClr val="bg1"/>
                </a:solidFill>
              </a:rPr>
              <a:t>文档目录</a:t>
            </a:r>
            <a:r>
              <a:rPr lang="en-US" altLang="zh-CN" sz="1400" b="1">
                <a:solidFill>
                  <a:schemeClr val="bg1"/>
                </a:solidFill>
              </a:rPr>
              <a:t>] </a:t>
            </a:r>
            <a:r>
              <a:rPr lang="zh-CN" altLang="en-US" sz="1400" b="1">
                <a:solidFill>
                  <a:schemeClr val="bg1"/>
                </a:solidFill>
              </a:rPr>
              <a:t>放你的笔记</a:t>
            </a:r>
            <a:endParaRPr lang="zh-CN" altLang="en-US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000-</a:t>
            </a:r>
            <a:r>
              <a:rPr lang="zh-CN" altLang="en-US" sz="1400" b="1">
                <a:solidFill>
                  <a:schemeClr val="bg1"/>
                </a:solidFill>
              </a:rPr>
              <a:t>大作业</a:t>
            </a:r>
            <a:r>
              <a:rPr lang="en-US" altLang="zh-CN" sz="1400" b="1">
                <a:solidFill>
                  <a:schemeClr val="bg1"/>
                </a:solidFill>
              </a:rPr>
              <a:t>-Index.md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01-</a:t>
            </a:r>
            <a:r>
              <a:rPr lang="zh-CN" altLang="en-US" sz="1400" b="1">
                <a:solidFill>
                  <a:schemeClr val="bg1"/>
                </a:solidFill>
              </a:rPr>
              <a:t>基于年龄分组的基因差异表达分析</a:t>
            </a:r>
            <a:r>
              <a:rPr lang="en-US" altLang="zh-CN" sz="1400" b="1">
                <a:solidFill>
                  <a:schemeClr val="bg1"/>
                </a:solidFill>
              </a:rPr>
              <a:t>.md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02-texor.c </a:t>
            </a:r>
            <a:r>
              <a:rPr lang="zh-CN" altLang="en-US" sz="1400" b="1">
                <a:solidFill>
                  <a:schemeClr val="bg1"/>
                </a:solidFill>
              </a:rPr>
              <a:t>文件分析</a:t>
            </a:r>
            <a:r>
              <a:rPr lang="en-US" altLang="zh-CN" sz="1400" b="1">
                <a:solidFill>
                  <a:schemeClr val="bg1"/>
                </a:solidFill>
              </a:rPr>
              <a:t>.md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03-</a:t>
            </a:r>
            <a:r>
              <a:rPr lang="zh-CN" altLang="en-US" sz="1400" b="1">
                <a:solidFill>
                  <a:schemeClr val="bg1"/>
                </a:solidFill>
              </a:rPr>
              <a:t>样本分组</a:t>
            </a:r>
            <a:r>
              <a:rPr lang="en-US" altLang="zh-CN" sz="1400" b="1">
                <a:solidFill>
                  <a:schemeClr val="bg1"/>
                </a:solidFill>
              </a:rPr>
              <a:t>.md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├──</a:t>
            </a:r>
            <a:r>
              <a:rPr lang="en-US" altLang="zh-CN" sz="1400" b="1">
                <a:solidFill>
                  <a:schemeClr val="bg1"/>
                </a:solidFill>
              </a:rPr>
              <a:t> 04-Top 50 </a:t>
            </a:r>
            <a:r>
              <a:rPr lang="zh-CN" altLang="en-US" sz="1400" b="1">
                <a:solidFill>
                  <a:schemeClr val="bg1"/>
                </a:solidFill>
              </a:rPr>
              <a:t>基因筛选与交集分析</a:t>
            </a:r>
            <a:r>
              <a:rPr lang="en-US" altLang="zh-CN" sz="1400" b="1">
                <a:solidFill>
                  <a:schemeClr val="bg1"/>
                </a:solidFill>
              </a:rPr>
              <a:t>.md</a:t>
            </a:r>
            <a:endParaRPr lang="en-US" altLang="zh-CN" sz="1400" b="1">
              <a:solidFill>
                <a:schemeClr val="bg1"/>
              </a:solidFill>
            </a:endParaRPr>
          </a:p>
          <a:p>
            <a:r>
              <a:rPr lang="en-US" altLang="zh-CN" sz="1400" b="1">
                <a:solidFill>
                  <a:schemeClr val="bg1"/>
                </a:solidFill>
              </a:rPr>
              <a:t>    </a:t>
            </a:r>
            <a:r>
              <a:rPr lang="en-US" altLang="en-US" sz="1400" b="1">
                <a:solidFill>
                  <a:schemeClr val="bg1"/>
                </a:solidFill>
              </a:rPr>
              <a:t>└──</a:t>
            </a:r>
            <a:r>
              <a:rPr lang="en-US" altLang="zh-CN" sz="1400" b="1">
                <a:solidFill>
                  <a:schemeClr val="bg1"/>
                </a:solidFill>
              </a:rPr>
              <a:t> 05-</a:t>
            </a:r>
            <a:r>
              <a:rPr lang="zh-CN" altLang="en-US" sz="1400" b="1">
                <a:solidFill>
                  <a:schemeClr val="bg1"/>
                </a:solidFill>
              </a:rPr>
              <a:t>使用的函数补充</a:t>
            </a:r>
            <a:r>
              <a:rPr lang="en-US" altLang="zh-CN" sz="1400" b="1">
                <a:solidFill>
                  <a:schemeClr val="bg1"/>
                </a:solidFill>
              </a:rPr>
              <a:t>.md</a:t>
            </a:r>
            <a:endParaRPr lang="en-US" altLang="zh-CN" sz="14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strips dir="ld"/>
      </p:transition>
    </mc:Choice>
    <mc:Fallback>
      <p:transition spd="slow">
        <p:strips dir="ld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75690" y="721360"/>
            <a:ext cx="10040620" cy="799465"/>
          </a:xfrm>
        </p:spPr>
        <p:txBody>
          <a:bodyPr>
            <a:normAutofit fontScale="90000"/>
          </a:bodyPr>
          <a:p>
            <a:r>
              <a:rPr lang="zh-CN" altLang="en-US" sz="3200">
                <a:solidFill>
                  <a:schemeClr val="bg1"/>
                </a:solidFill>
              </a:rPr>
              <a:t>学习了模块化的设计，减少代码的臃肿程度</a:t>
            </a:r>
            <a:br>
              <a:rPr lang="zh-CN" altLang="en-US" sz="3200">
                <a:solidFill>
                  <a:schemeClr val="bg1"/>
                </a:solidFill>
              </a:rPr>
            </a:br>
            <a:endParaRPr lang="en-US" altLang="zh-CN" sz="3200">
              <a:solidFill>
                <a:schemeClr val="bg1"/>
              </a:solidFill>
            </a:endParaRPr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173480" y="1609725"/>
            <a:ext cx="8095615" cy="43516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2777,&quot;width&quot;:19200}"/>
</p:tagLst>
</file>

<file path=ppt/tags/tag2.xml><?xml version="1.0" encoding="utf-8"?>
<p:tagLst xmlns:p="http://schemas.openxmlformats.org/presentationml/2006/main">
  <p:tag name="COMMONDATA" val="eyJoZGlkIjoiZmVhNWMwZWQ1MWI1MTgyODdhZjRmNGVjMWQwZTdiNmU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MiSans"/>
        <a:ea typeface=""/>
        <a:cs typeface=""/>
        <a:font script="Jpan" typeface="ＭＳ Ｐゴシック"/>
        <a:font script="Hang" typeface="맑은 고딕"/>
        <a:font script="Hans" typeface="MiSans"/>
        <a:font script="Hant" typeface="新細明體"/>
        <a:font script="Arab" typeface="MiSans"/>
        <a:font script="Hebr" typeface="MiSans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MiSans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1331</Words>
  <Application>WPS 演示</Application>
  <PresentationFormat>宽屏</PresentationFormat>
  <Paragraphs>135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33" baseType="lpstr">
      <vt:lpstr>Arial</vt:lpstr>
      <vt:lpstr>宋体</vt:lpstr>
      <vt:lpstr>Wingdings</vt:lpstr>
      <vt:lpstr>MiSans</vt:lpstr>
      <vt:lpstr>方正仿宋_GBK</vt:lpstr>
      <vt:lpstr>DejaVu Sans</vt:lpstr>
      <vt:lpstr>微软雅黑</vt:lpstr>
      <vt:lpstr>Droid Sans Fallback</vt:lpstr>
      <vt:lpstr>宋体</vt:lpstr>
      <vt:lpstr>Arial Unicode MS</vt:lpstr>
      <vt:lpstr>黑体</vt:lpstr>
      <vt:lpstr>汉仪润圆-65简</vt:lpstr>
      <vt:lpstr>Noto Sans CJK SC</vt:lpstr>
      <vt:lpstr>MiSans</vt:lpstr>
      <vt:lpstr>C059</vt:lpstr>
      <vt:lpstr>Calibri</vt:lpstr>
      <vt:lpstr>Noto Serif CJK SC</vt:lpstr>
      <vt:lpstr>OpenSymbol</vt:lpstr>
      <vt:lpstr>汉仪颜楷简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2. 统计检验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huyue</dc:creator>
  <cp:lastModifiedBy>豆妈</cp:lastModifiedBy>
  <cp:revision>13</cp:revision>
  <dcterms:created xsi:type="dcterms:W3CDTF">2025-12-30T04:39:57Z</dcterms:created>
  <dcterms:modified xsi:type="dcterms:W3CDTF">2025-12-30T04:39:57Z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5F7121DB2B7DC0D97D395369E03B35E1_41</vt:lpwstr>
  </property>
  <property fmtid="{D5CDD505-2E9C-101B-9397-08002B2CF9AE}" pid="3" name="KSOProductBuildVer">
    <vt:lpwstr>2052-12.1.2.23578</vt:lpwstr>
  </property>
  <property fmtid="{D5CDD505-2E9C-101B-9397-08002B2CF9AE}" pid="4" name="KSOTemplateUUID">
    <vt:lpwstr>v1.0_mb_JzL3w/p86YHBCBL4HDxpUQ==</vt:lpwstr>
  </property>
</Properties>
</file>

<file path=docProps/thumbnail.jpeg>
</file>